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76" r:id="rId11"/>
    <p:sldId id="277" r:id="rId12"/>
    <p:sldId id="278" r:id="rId13"/>
    <p:sldId id="279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64AC42-0853-40A1-AB5A-DE71E3F002F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A56CD4-6212-46C9-AF25-29458E2265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AC42-0853-40A1-AB5A-DE71E3F002F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6CD4-6212-46C9-AF25-29458E226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64AC42-0853-40A1-AB5A-DE71E3F002F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CA56CD4-6212-46C9-AF25-29458E2265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AC42-0853-40A1-AB5A-DE71E3F002F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A56CD4-6212-46C9-AF25-29458E2265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AC42-0853-40A1-AB5A-DE71E3F002F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CA56CD4-6212-46C9-AF25-29458E22658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64AC42-0853-40A1-AB5A-DE71E3F002F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A56CD4-6212-46C9-AF25-29458E22658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64AC42-0853-40A1-AB5A-DE71E3F002F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A56CD4-6212-46C9-AF25-29458E22658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AC42-0853-40A1-AB5A-DE71E3F002F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A56CD4-6212-46C9-AF25-29458E226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AC42-0853-40A1-AB5A-DE71E3F002F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A56CD4-6212-46C9-AF25-29458E226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AC42-0853-40A1-AB5A-DE71E3F002F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A56CD4-6212-46C9-AF25-29458E22658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64AC42-0853-40A1-AB5A-DE71E3F002F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CA56CD4-6212-46C9-AF25-29458E22658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64AC42-0853-40A1-AB5A-DE71E3F002F9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A56CD4-6212-46C9-AF25-29458E2265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2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0.wmf"/><Relationship Id="rId10" Type="http://schemas.openxmlformats.org/officeDocument/2006/relationships/image" Target="../media/image25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FUrIR7txqg&amp;feature=youtu.b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http://4.bp.blogspot.com/_QEFqCb0mIzE/SmALddYomUI/AAAAAAAAACc/VlbLwf_1k3g/s320/ohms+law.pn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Ohm’s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mathematical relationship between voltage, current, and resistance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53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1 Solution</a:t>
            </a:r>
          </a:p>
        </p:txBody>
      </p:sp>
      <p:sp>
        <p:nvSpPr>
          <p:cNvPr id="819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114800"/>
          </a:xfrm>
          <a:noFill/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smtClean="0"/>
              <a:t>Determine the formula by covering the missing value.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smtClean="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smtClean="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smtClean="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smtClean="0"/>
              <a:t>Replace the variables (letters) with the given values and solve.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smtClean="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mtClean="0"/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1143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13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5105400" y="2590800"/>
          <a:ext cx="9906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444307" imgH="393529" progId="Equation.3">
                  <p:embed/>
                </p:oleObj>
              </mc:Choice>
              <mc:Fallback>
                <p:oleObj name="Equation" r:id="rId4" imgW="44430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590800"/>
                        <a:ext cx="9906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15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2514600" y="5181600"/>
          <a:ext cx="12763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6" imgW="571252" imgH="393529" progId="Equation.3">
                  <p:embed/>
                </p:oleObj>
              </mc:Choice>
              <mc:Fallback>
                <p:oleObj name="Equation" r:id="rId6" imgW="57125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81600"/>
                        <a:ext cx="12763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7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876800"/>
            <a:ext cx="1485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6781800" y="4953000"/>
            <a:ext cx="35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/>
              <a:t>Ω</a:t>
            </a:r>
          </a:p>
        </p:txBody>
      </p:sp>
    </p:spTree>
    <p:extLst>
      <p:ext uri="{BB962C8B-B14F-4D97-AF65-F5344CB8AC3E}">
        <p14:creationId xmlns:p14="http://schemas.microsoft.com/office/powerpoint/2010/main" val="27812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2</a:t>
            </a:r>
          </a:p>
        </p:txBody>
      </p:sp>
      <p:pic>
        <p:nvPicPr>
          <p:cNvPr id="921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590800"/>
            <a:ext cx="6562725" cy="3722688"/>
          </a:xfrm>
          <a:noFill/>
        </p:spPr>
      </p:pic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762000" y="2036763"/>
            <a:ext cx="58435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b="0"/>
              <a:t>Find the missing measurement.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733800" y="3200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18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477000" y="4267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.75</a:t>
            </a:r>
          </a:p>
        </p:txBody>
      </p:sp>
    </p:spTree>
    <p:extLst>
      <p:ext uri="{BB962C8B-B14F-4D97-AF65-F5344CB8AC3E}">
        <p14:creationId xmlns:p14="http://schemas.microsoft.com/office/powerpoint/2010/main" val="3001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2 Solution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52400" y="1919288"/>
            <a:ext cx="8839200" cy="356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0"/>
              <a:t>Determine the formula by covering the missing value.</a:t>
            </a:r>
          </a:p>
          <a:p>
            <a:endParaRPr lang="en-US" altLang="en-US" sz="2400" b="0"/>
          </a:p>
          <a:p>
            <a:endParaRPr lang="en-US" altLang="en-US" sz="2400" b="0"/>
          </a:p>
          <a:p>
            <a:endParaRPr lang="en-US" altLang="en-US" sz="2400" b="0"/>
          </a:p>
          <a:p>
            <a:endParaRPr lang="en-US" altLang="en-US" sz="2400" b="0"/>
          </a:p>
          <a:p>
            <a:r>
              <a:rPr lang="en-US" altLang="en-US" sz="2400" b="0"/>
              <a:t>Replace the variables (letters) with the given values and solve.</a:t>
            </a:r>
          </a:p>
          <a:p>
            <a:r>
              <a:rPr lang="en-US" altLang="en-US" sz="2400" b="0"/>
              <a:t/>
            </a:r>
            <a:br>
              <a:rPr lang="en-US" altLang="en-US" sz="2400" b="0"/>
            </a:br>
            <a:r>
              <a:rPr lang="en-US" altLang="en-US" sz="2400" b="0"/>
              <a:t>E = 18 x .75</a:t>
            </a:r>
          </a:p>
          <a:p>
            <a:pPr>
              <a:spcBef>
                <a:spcPct val="50000"/>
              </a:spcBef>
            </a:pPr>
            <a:endParaRPr lang="en-US" altLang="en-US" sz="2400" b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14600"/>
            <a:ext cx="8953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72000" y="28194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E = I x R</a:t>
            </a: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267200"/>
            <a:ext cx="14573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572000"/>
            <a:ext cx="762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343400"/>
            <a:ext cx="19335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7772400" y="5867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73352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3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mtClean="0"/>
              <a:t>Determine the current flow through a compressor clutch that is operating on 14 volts with a 2.5 </a:t>
            </a:r>
            <a:r>
              <a:rPr lang="el-GR" altLang="en-US" smtClean="0">
                <a:cs typeface="Arial" charset="0"/>
              </a:rPr>
              <a:t>Ω</a:t>
            </a:r>
            <a:r>
              <a:rPr lang="en-US" altLang="en-US" smtClean="0">
                <a:cs typeface="Arial" charset="0"/>
              </a:rPr>
              <a:t> of resistance.</a:t>
            </a:r>
            <a:endParaRPr lang="en-US" altLang="en-US" smtClean="0"/>
          </a:p>
        </p:txBody>
      </p:sp>
      <p:pic>
        <p:nvPicPr>
          <p:cNvPr id="11268" name="Picture 5" descr="2uhaet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67150"/>
            <a:ext cx="307657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3 Solution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763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 smtClean="0"/>
              <a:t>Determine the formula by covering the missing value.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 smtClean="0"/>
              <a:t>Replace the variables (letters) with the given values and solve.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2400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0800"/>
            <a:ext cx="8953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0" y="2947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4876800" y="2667000"/>
          <a:ext cx="10287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418918" imgH="393529" progId="Equation.3">
                  <p:embed/>
                </p:oleObj>
              </mc:Choice>
              <mc:Fallback>
                <p:oleObj name="Equation" r:id="rId4" imgW="41891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667000"/>
                        <a:ext cx="10287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0" y="2947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533400" y="4648200"/>
          <a:ext cx="11811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6" imgW="482391" imgH="393529" progId="Equation.3">
                  <p:embed/>
                </p:oleObj>
              </mc:Choice>
              <mc:Fallback>
                <p:oleObj name="Equation" r:id="rId6" imgW="4823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648200"/>
                        <a:ext cx="11811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95800"/>
            <a:ext cx="18383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086600" y="4570413"/>
            <a:ext cx="114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Amps</a:t>
            </a:r>
          </a:p>
        </p:txBody>
      </p:sp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724400"/>
            <a:ext cx="17049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43513"/>
            <a:ext cx="361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63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Series Circuits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49325" y="1676400"/>
            <a:ext cx="7661275" cy="4419600"/>
          </a:xfrm>
        </p:spPr>
        <p:txBody>
          <a:bodyPr/>
          <a:lstStyle/>
          <a:p>
            <a:r>
              <a:rPr lang="en-US" altLang="en-US" smtClean="0"/>
              <a:t>A complete circuit with more than one load</a:t>
            </a:r>
          </a:p>
          <a:p>
            <a:r>
              <a:rPr lang="en-US" altLang="en-US" smtClean="0"/>
              <a:t>All of the current has only one path to flow through all the loads</a:t>
            </a:r>
          </a:p>
          <a:p>
            <a:r>
              <a:rPr lang="en-US" altLang="en-US" smtClean="0"/>
              <a:t>Circuit must be CONTINUOUS in order for the current to flow through the circuit (think of old style Christmas lights)</a:t>
            </a:r>
          </a:p>
        </p:txBody>
      </p:sp>
    </p:spTree>
    <p:extLst>
      <p:ext uri="{BB962C8B-B14F-4D97-AF65-F5344CB8AC3E}">
        <p14:creationId xmlns:p14="http://schemas.microsoft.com/office/powerpoint/2010/main" val="155738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Series Circuits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49325" y="1524000"/>
            <a:ext cx="7661275" cy="4572000"/>
          </a:xfrm>
        </p:spPr>
        <p:txBody>
          <a:bodyPr/>
          <a:lstStyle/>
          <a:p>
            <a:r>
              <a:rPr lang="en-US" altLang="en-US" smtClean="0"/>
              <a:t>Current remains constant</a:t>
            </a:r>
          </a:p>
          <a:p>
            <a:r>
              <a:rPr lang="en-US" altLang="en-US" smtClean="0"/>
              <a:t>Voltage drops as current flows through a resistor</a:t>
            </a:r>
          </a:p>
          <a:p>
            <a:pPr lvl="1"/>
            <a:r>
              <a:rPr lang="en-US" altLang="en-US" smtClean="0"/>
              <a:t>V</a:t>
            </a:r>
            <a:r>
              <a:rPr lang="en-US" altLang="en-US" sz="2000" baseline="-52000" smtClean="0"/>
              <a:t>1</a:t>
            </a:r>
            <a:r>
              <a:rPr lang="en-US" altLang="en-US" smtClean="0"/>
              <a:t> = I</a:t>
            </a:r>
            <a:r>
              <a:rPr lang="en-US" altLang="en-US" sz="2000" baseline="-52000" smtClean="0"/>
              <a:t>1</a:t>
            </a:r>
            <a:r>
              <a:rPr lang="en-US" altLang="en-US" smtClean="0"/>
              <a:t> x R</a:t>
            </a:r>
            <a:r>
              <a:rPr lang="en-US" altLang="en-US" sz="2000" baseline="-52000" smtClean="0"/>
              <a:t>1</a:t>
            </a:r>
            <a:r>
              <a:rPr lang="en-US" altLang="en-US" smtClean="0"/>
              <a:t> </a:t>
            </a:r>
          </a:p>
          <a:p>
            <a:r>
              <a:rPr lang="en-US" altLang="en-US" smtClean="0"/>
              <a:t>The sum of the voltage drop equals the applied voltage </a:t>
            </a:r>
          </a:p>
          <a:p>
            <a:r>
              <a:rPr lang="en-US" altLang="en-US" smtClean="0"/>
              <a:t>An open or break anywhere in the circuit stops all current from flowing</a:t>
            </a:r>
          </a:p>
        </p:txBody>
      </p:sp>
    </p:spTree>
    <p:extLst>
      <p:ext uri="{BB962C8B-B14F-4D97-AF65-F5344CB8AC3E}">
        <p14:creationId xmlns:p14="http://schemas.microsoft.com/office/powerpoint/2010/main" val="347915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Series Circuits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Series Circuit Video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56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Total Resistance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smtClean="0"/>
              <a:t>R</a:t>
            </a:r>
            <a:r>
              <a:rPr lang="en-US" altLang="en-US" sz="2400" baseline="-52000" smtClean="0"/>
              <a:t>T</a:t>
            </a:r>
            <a:r>
              <a:rPr lang="en-US" altLang="en-US" sz="2400" smtClean="0"/>
              <a:t> = </a:t>
            </a:r>
            <a:r>
              <a:rPr lang="en-US" altLang="en-US" smtClean="0"/>
              <a:t>R</a:t>
            </a:r>
            <a:r>
              <a:rPr lang="en-US" altLang="en-US" sz="2000" baseline="-52000" smtClean="0"/>
              <a:t>1</a:t>
            </a:r>
            <a:r>
              <a:rPr lang="en-US" altLang="en-US" sz="2000" smtClean="0"/>
              <a:t>+ </a:t>
            </a:r>
            <a:r>
              <a:rPr lang="en-US" altLang="en-US" smtClean="0"/>
              <a:t>R</a:t>
            </a:r>
            <a:r>
              <a:rPr lang="en-US" altLang="en-US" sz="2000" baseline="-52000" smtClean="0"/>
              <a:t>2</a:t>
            </a:r>
            <a:r>
              <a:rPr lang="en-US" altLang="en-US" smtClean="0"/>
              <a:t>+ R</a:t>
            </a:r>
            <a:r>
              <a:rPr lang="en-US" altLang="en-US" sz="2000" baseline="-52000" smtClean="0"/>
              <a:t>3</a:t>
            </a:r>
            <a:endParaRPr lang="en-US" altLang="en-US" sz="2000" baseline="-25000" smtClean="0"/>
          </a:p>
          <a:p>
            <a:endParaRPr lang="en-US" altLang="en-US" baseline="-25000" smtClean="0"/>
          </a:p>
        </p:txBody>
      </p: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2286000" y="2667000"/>
            <a:ext cx="5257800" cy="3189288"/>
            <a:chOff x="2286000" y="2667000"/>
            <a:chExt cx="5257800" cy="3189288"/>
          </a:xfrm>
        </p:grpSpPr>
        <p:pic>
          <p:nvPicPr>
            <p:cNvPr id="16389" name="Picture 2" descr="http://upload.wikimedia.org/wikipedia/commons/thumb/0/0d/Series_circuit.svg/220px-Series_circuit.svg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2895600"/>
              <a:ext cx="4114800" cy="2674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0" name="TextBox 33"/>
            <p:cNvSpPr txBox="1">
              <a:spLocks noChangeArrowheads="1"/>
            </p:cNvSpPr>
            <p:nvPr/>
          </p:nvSpPr>
          <p:spPr bwMode="auto">
            <a:xfrm>
              <a:off x="4191000" y="2667000"/>
              <a:ext cx="1066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4 </a:t>
              </a:r>
              <a:r>
                <a:rPr lang="el-GR" altLang="en-US"/>
                <a:t>Ω</a:t>
              </a:r>
              <a:endParaRPr lang="en-US" altLang="en-US"/>
            </a:p>
          </p:txBody>
        </p:sp>
        <p:sp>
          <p:nvSpPr>
            <p:cNvPr id="16391" name="TextBox 34"/>
            <p:cNvSpPr txBox="1">
              <a:spLocks noChangeArrowheads="1"/>
            </p:cNvSpPr>
            <p:nvPr/>
          </p:nvSpPr>
          <p:spPr bwMode="auto">
            <a:xfrm>
              <a:off x="4114800" y="5486400"/>
              <a:ext cx="1066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8 </a:t>
              </a:r>
              <a:r>
                <a:rPr lang="el-GR" altLang="en-US"/>
                <a:t>Ω</a:t>
              </a:r>
              <a:endParaRPr lang="en-US" altLang="en-US"/>
            </a:p>
          </p:txBody>
        </p:sp>
        <p:sp>
          <p:nvSpPr>
            <p:cNvPr id="16392" name="TextBox 35"/>
            <p:cNvSpPr txBox="1">
              <a:spLocks noChangeArrowheads="1"/>
            </p:cNvSpPr>
            <p:nvPr/>
          </p:nvSpPr>
          <p:spPr bwMode="auto">
            <a:xfrm>
              <a:off x="6477000" y="4038600"/>
              <a:ext cx="1066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1 </a:t>
              </a:r>
              <a:r>
                <a:rPr lang="el-GR" altLang="en-US"/>
                <a:t>Ω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514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Total Resistance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Find the Total Resistance</a:t>
            </a:r>
          </a:p>
        </p:txBody>
      </p:sp>
      <p:pic>
        <p:nvPicPr>
          <p:cNvPr id="17412" name="Picture 2" descr="http://upload.wikimedia.org/wikipedia/commons/thumb/0/0d/Series_circuit.svg/220px-Series_circuit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95600"/>
            <a:ext cx="4114800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4038600" y="26670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5.25 </a:t>
            </a:r>
            <a:r>
              <a:rPr lang="el-GR" altLang="en-US"/>
              <a:t>Ω</a:t>
            </a:r>
            <a:endParaRPr lang="en-US" altLang="en-US"/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4038600" y="54864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6.5 </a:t>
            </a:r>
            <a:r>
              <a:rPr lang="el-GR" altLang="en-US"/>
              <a:t>Ω</a:t>
            </a:r>
            <a:endParaRPr lang="en-US" altLang="en-US"/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6400800" y="41148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9 </a:t>
            </a:r>
            <a:r>
              <a:rPr lang="el-GR" altLang="en-US"/>
              <a:t>Ω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2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Problems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15 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÷25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12  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÷23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÷2.3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11.25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.44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5705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Determine the Current?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8436" name="Picture 2" descr="http://www.tpub.com/neets/book1/chapter3/32NE006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88" y="1711325"/>
            <a:ext cx="4572000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1"/>
          <p:cNvSpPr txBox="1">
            <a:spLocks noChangeArrowheads="1"/>
          </p:cNvSpPr>
          <p:nvPr/>
        </p:nvSpPr>
        <p:spPr bwMode="auto">
          <a:xfrm>
            <a:off x="3048000" y="3895725"/>
            <a:ext cx="609600" cy="368300"/>
          </a:xfrm>
          <a:prstGeom prst="rect">
            <a:avLst/>
          </a:prstGeom>
          <a:solidFill>
            <a:srgbClr val="004D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14v</a:t>
            </a:r>
          </a:p>
        </p:txBody>
      </p:sp>
    </p:spTree>
    <p:extLst>
      <p:ext uri="{BB962C8B-B14F-4D97-AF65-F5344CB8AC3E}">
        <p14:creationId xmlns:p14="http://schemas.microsoft.com/office/powerpoint/2010/main" val="20116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Determine the voltage drop at each resistor.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9460" name="Picture 2" descr="http://www.tpub.com/neets/book1/chapter3/32NE006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4572000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3048000" y="3895725"/>
            <a:ext cx="609600" cy="368300"/>
          </a:xfrm>
          <a:prstGeom prst="rect">
            <a:avLst/>
          </a:prstGeom>
          <a:solidFill>
            <a:srgbClr val="004D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14v</a:t>
            </a:r>
          </a:p>
        </p:txBody>
      </p:sp>
    </p:spTree>
    <p:extLst>
      <p:ext uri="{BB962C8B-B14F-4D97-AF65-F5344CB8AC3E}">
        <p14:creationId xmlns:p14="http://schemas.microsoft.com/office/powerpoint/2010/main" val="28056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Determine the total voltage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</p:txBody>
      </p:sp>
      <p:pic>
        <p:nvPicPr>
          <p:cNvPr id="20484" name="Picture 2" descr="http://www.tpub.com/neets/book1/chapter3/32NE006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30388"/>
            <a:ext cx="46482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2819400" y="5410200"/>
            <a:ext cx="762000" cy="369888"/>
          </a:xfrm>
          <a:prstGeom prst="rect">
            <a:avLst/>
          </a:prstGeom>
          <a:solidFill>
            <a:srgbClr val="004D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.12A</a:t>
            </a:r>
          </a:p>
        </p:txBody>
      </p:sp>
    </p:spTree>
    <p:extLst>
      <p:ext uri="{BB962C8B-B14F-4D97-AF65-F5344CB8AC3E}">
        <p14:creationId xmlns:p14="http://schemas.microsoft.com/office/powerpoint/2010/main" val="2014293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Determine the voltage drop at each resistor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</p:txBody>
      </p:sp>
      <p:pic>
        <p:nvPicPr>
          <p:cNvPr id="21508" name="Picture 2" descr="http://www.tpub.com/neets/book1/chapter3/32NE006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46482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2819400" y="5181600"/>
            <a:ext cx="762000" cy="369888"/>
          </a:xfrm>
          <a:prstGeom prst="rect">
            <a:avLst/>
          </a:prstGeom>
          <a:solidFill>
            <a:srgbClr val="004D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.12A</a:t>
            </a:r>
          </a:p>
        </p:txBody>
      </p:sp>
    </p:spTree>
    <p:extLst>
      <p:ext uri="{BB962C8B-B14F-4D97-AF65-F5344CB8AC3E}">
        <p14:creationId xmlns:p14="http://schemas.microsoft.com/office/powerpoint/2010/main" val="2700554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endParaRPr lang="en-US" altLang="en-US" smtClean="0"/>
          </a:p>
        </p:txBody>
      </p:sp>
      <p:pic>
        <p:nvPicPr>
          <p:cNvPr id="22532" name="Picture 7" descr="MC900078622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3811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19" descr="MC90044173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7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21" descr="MC900441294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81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6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marL="339725" indent="-339725"/>
            <a:r>
              <a:rPr lang="en-US" dirty="0" smtClean="0"/>
              <a:t>Conductor: </a:t>
            </a:r>
            <a:endParaRPr lang="en-US" dirty="0"/>
          </a:p>
          <a:p>
            <a:pPr marL="739775" lvl="1" indent="-339725"/>
            <a:r>
              <a:rPr lang="en-US" dirty="0" smtClean="0"/>
              <a:t>an </a:t>
            </a:r>
            <a:r>
              <a:rPr lang="en-US" dirty="0"/>
              <a:t>object or type of material that </a:t>
            </a:r>
            <a:r>
              <a:rPr lang="en-US" dirty="0" smtClean="0"/>
              <a:t>allows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flow </a:t>
            </a:r>
            <a:r>
              <a:rPr lang="en-US" dirty="0" smtClean="0"/>
              <a:t>of electrical</a:t>
            </a:r>
            <a:r>
              <a:rPr lang="en-US" dirty="0"/>
              <a:t> current</a:t>
            </a:r>
            <a:endParaRPr lang="en-US" dirty="0" smtClean="0"/>
          </a:p>
          <a:p>
            <a:r>
              <a:rPr lang="en-US" dirty="0" smtClean="0"/>
              <a:t>Insulator: </a:t>
            </a:r>
          </a:p>
          <a:p>
            <a:pPr lvl="1"/>
            <a:r>
              <a:rPr lang="en-US" dirty="0" smtClean="0"/>
              <a:t>A material of low conductivity that the flow of electrical current is not measureable. </a:t>
            </a:r>
            <a:endParaRPr lang="en-US" dirty="0"/>
          </a:p>
          <a:p>
            <a:r>
              <a:rPr lang="en-US" dirty="0" smtClean="0"/>
              <a:t>Electromotive Force:  </a:t>
            </a:r>
          </a:p>
          <a:p>
            <a:pPr lvl="1"/>
            <a:r>
              <a:rPr lang="en-US" dirty="0" smtClean="0"/>
              <a:t>Electric </a:t>
            </a:r>
            <a:r>
              <a:rPr lang="en-US" dirty="0"/>
              <a:t>pressure that makes a current flow in a </a:t>
            </a:r>
            <a:r>
              <a:rPr lang="en-US" dirty="0" smtClean="0"/>
              <a:t>circuit.  Unit is voltage</a:t>
            </a:r>
          </a:p>
          <a:p>
            <a:r>
              <a:rPr lang="en-US" dirty="0" smtClean="0"/>
              <a:t>Voltage Drop (Usage):  </a:t>
            </a:r>
          </a:p>
          <a:p>
            <a:pPr lvl="1"/>
            <a:r>
              <a:rPr lang="en-US" dirty="0" smtClean="0"/>
              <a:t>Voltage used by a resistor.</a:t>
            </a:r>
          </a:p>
          <a:p>
            <a:r>
              <a:rPr lang="en-US" dirty="0" smtClean="0"/>
              <a:t>Current:  </a:t>
            </a:r>
          </a:p>
          <a:p>
            <a:pPr lvl="1"/>
            <a:r>
              <a:rPr lang="en-US" dirty="0" smtClean="0"/>
              <a:t>Flow of the electrical charge.</a:t>
            </a:r>
          </a:p>
          <a:p>
            <a:r>
              <a:rPr lang="en-US" dirty="0" smtClean="0"/>
              <a:t>Resistance:  </a:t>
            </a:r>
          </a:p>
          <a:p>
            <a:pPr lvl="1"/>
            <a:r>
              <a:rPr lang="en-US" dirty="0" smtClean="0"/>
              <a:t>An object stopping or consuming electricity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Ohm’s Law?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Ohm’s Law explains the relationship between voltage (electromotive force), Current (amps) and resistance (R)</a:t>
            </a:r>
          </a:p>
          <a:p>
            <a:r>
              <a:rPr lang="en-US" dirty="0" smtClean="0"/>
              <a:t>Used by electricians, automotive technicians, small engine technicians,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52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push or pressure behind current flow through a circuit and is measured in volts (V).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4" descr="strong wa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24200"/>
            <a:ext cx="31686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os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466" y="3124200"/>
            <a:ext cx="266382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9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quantity/volume of electrical flow, measured in amps.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ool-dem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644900"/>
            <a:ext cx="4040188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1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Resistance to the flow of current and is measured in Ohms </a:t>
            </a:r>
            <a:r>
              <a:rPr lang="en-US" dirty="0" smtClean="0">
                <a:latin typeface="Cambria Math"/>
                <a:ea typeface="Cambria Math"/>
              </a:rPr>
              <a:t>𝞨.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resistan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284538"/>
            <a:ext cx="4176712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65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𝐼𝑥𝑅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E= Voltage</a:t>
                </a:r>
              </a:p>
              <a:p>
                <a:pPr lvl="1"/>
                <a:r>
                  <a:rPr lang="en-US" dirty="0" smtClean="0"/>
                  <a:t>I = Current in Amperes</a:t>
                </a:r>
              </a:p>
              <a:p>
                <a:pPr lvl="1"/>
                <a:r>
                  <a:rPr lang="en-US" dirty="0" smtClean="0"/>
                  <a:t>R = Resistance in Ohms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524000" y="4267200"/>
            <a:ext cx="5791200" cy="2209800"/>
            <a:chOff x="7920" y="360"/>
            <a:chExt cx="3210" cy="1275"/>
          </a:xfrm>
        </p:grpSpPr>
        <p:pic>
          <p:nvPicPr>
            <p:cNvPr id="5" name="il_fi" descr="http://4.bp.blogspot.com/_QEFqCb0mIzE/SmALddYomUI/AAAAAAAAACc/VlbLwf_1k3g/s320/ohms+law.png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0" y="360"/>
              <a:ext cx="1260" cy="1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0" y="360"/>
              <a:ext cx="1230" cy="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018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mtClean="0"/>
              <a:t>Find the missing measurement.</a:t>
            </a:r>
          </a:p>
          <a:p>
            <a:pPr eaLnBrk="1" hangingPunct="1">
              <a:buFont typeface="Wingdings" charset="2"/>
              <a:buNone/>
            </a:pPr>
            <a:endParaRPr lang="en-US" altLang="en-US" smtClean="0"/>
          </a:p>
        </p:txBody>
      </p:sp>
      <p:grpSp>
        <p:nvGrpSpPr>
          <p:cNvPr id="7172" name="Group 1"/>
          <p:cNvGrpSpPr>
            <a:grpSpLocks/>
          </p:cNvGrpSpPr>
          <p:nvPr/>
        </p:nvGrpSpPr>
        <p:grpSpPr bwMode="auto">
          <a:xfrm>
            <a:off x="1295400" y="2532063"/>
            <a:ext cx="6553200" cy="3716337"/>
            <a:chOff x="1295400" y="2532063"/>
            <a:chExt cx="6553200" cy="3716337"/>
          </a:xfrm>
        </p:grpSpPr>
        <p:pic>
          <p:nvPicPr>
            <p:cNvPr id="7173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532063"/>
              <a:ext cx="6553200" cy="3716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4" name="Text Box 5"/>
            <p:cNvSpPr txBox="1">
              <a:spLocks noChangeArrowheads="1"/>
            </p:cNvSpPr>
            <p:nvPr/>
          </p:nvSpPr>
          <p:spPr bwMode="auto">
            <a:xfrm>
              <a:off x="4038600" y="3124200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/>
                <a:t>25</a:t>
              </a:r>
            </a:p>
          </p:txBody>
        </p:sp>
        <p:sp>
          <p:nvSpPr>
            <p:cNvPr id="7175" name="Text Box 6"/>
            <p:cNvSpPr txBox="1">
              <a:spLocks noChangeArrowheads="1"/>
            </p:cNvSpPr>
            <p:nvPr/>
          </p:nvSpPr>
          <p:spPr bwMode="auto">
            <a:xfrm>
              <a:off x="2219325" y="4289425"/>
              <a:ext cx="685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/>
                <a:t>12.5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222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135</TotalTime>
  <Words>410</Words>
  <Application>Microsoft Office PowerPoint</Application>
  <PresentationFormat>On-screen Show (4:3)</PresentationFormat>
  <Paragraphs>101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Equation</vt:lpstr>
      <vt:lpstr>Ohm’s Law</vt:lpstr>
      <vt:lpstr>Warm Up Problems</vt:lpstr>
      <vt:lpstr>Definitions </vt:lpstr>
      <vt:lpstr>What is Ohm’s Law?</vt:lpstr>
      <vt:lpstr>Voltage</vt:lpstr>
      <vt:lpstr>Current</vt:lpstr>
      <vt:lpstr>Resistance</vt:lpstr>
      <vt:lpstr>Formula</vt:lpstr>
      <vt:lpstr>Problem 1</vt:lpstr>
      <vt:lpstr>Problem 1 Solution</vt:lpstr>
      <vt:lpstr>Problem 2</vt:lpstr>
      <vt:lpstr>Problem 2 Solution</vt:lpstr>
      <vt:lpstr>Problem 3</vt:lpstr>
      <vt:lpstr>Problem 3 Solution</vt:lpstr>
      <vt:lpstr>Series Circuits</vt:lpstr>
      <vt:lpstr>Series Circuits</vt:lpstr>
      <vt:lpstr>Series Circuits</vt:lpstr>
      <vt:lpstr>Total Resistance</vt:lpstr>
      <vt:lpstr>Total Resistance</vt:lpstr>
      <vt:lpstr>Determine the Current?</vt:lpstr>
      <vt:lpstr>Determine the voltage drop at each resistor.</vt:lpstr>
      <vt:lpstr>Determine the total voltage</vt:lpstr>
      <vt:lpstr>Determine the voltage drop at each resistor</vt:lpstr>
      <vt:lpstr>Questions?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Ohm’s Law</dc:title>
  <dc:creator>Shoskey</dc:creator>
  <cp:lastModifiedBy>Karen Shoskey</cp:lastModifiedBy>
  <cp:revision>5</cp:revision>
  <dcterms:created xsi:type="dcterms:W3CDTF">2015-01-25T16:58:17Z</dcterms:created>
  <dcterms:modified xsi:type="dcterms:W3CDTF">2016-01-22T12:57:17Z</dcterms:modified>
</cp:coreProperties>
</file>